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2160"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285750" y="6471216"/>
            <a:ext cx="6343650" cy="1629833"/>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5BD2910-2150-49F6-A24A-2D2112EEC711}" type="datetimeFigureOut">
              <a:rPr lang="en-US" smtClean="0"/>
              <a:pPr/>
              <a:t>2/21/2014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6172200" y="8631936"/>
            <a:ext cx="569214" cy="329184"/>
          </a:xfrm>
        </p:spPr>
        <p:txBody>
          <a:bodyPr/>
          <a:lstStyle/>
          <a:p>
            <a:fld id="{BD9E1700-E243-4969-9BCF-E0961B9B78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BD2910-2150-49F6-A24A-2D2112EEC711}"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732369"/>
            <a:ext cx="137160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732369"/>
            <a:ext cx="468630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BD2910-2150-49F6-A24A-2D2112EEC711}"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5BD2910-2150-49F6-A24A-2D2112EEC711}" type="datetimeFigureOut">
              <a:rPr lang="en-US" smtClean="0"/>
              <a:pPr/>
              <a:t>2/21/2014</a:t>
            </a:fld>
            <a:endParaRPr lang="en-US"/>
          </a:p>
        </p:txBody>
      </p:sp>
      <p:sp>
        <p:nvSpPr>
          <p:cNvPr id="19" name="Footer Placeholder 18"/>
          <p:cNvSpPr>
            <a:spLocks noGrp="1"/>
          </p:cNvSpPr>
          <p:nvPr>
            <p:ph type="ftr" sz="quarter" idx="11"/>
          </p:nvPr>
        </p:nvSpPr>
        <p:spPr>
          <a:xfrm>
            <a:off x="2686050" y="101601"/>
            <a:ext cx="2171700" cy="385233"/>
          </a:xfrm>
        </p:spPr>
        <p:txBody>
          <a:bodyPr/>
          <a:lstStyle/>
          <a:p>
            <a:endParaRPr lang="en-US"/>
          </a:p>
        </p:txBody>
      </p:sp>
      <p:sp>
        <p:nvSpPr>
          <p:cNvPr id="16" name="Slide Number Placeholder 15"/>
          <p:cNvSpPr>
            <a:spLocks noGrp="1"/>
          </p:cNvSpPr>
          <p:nvPr>
            <p:ph type="sldNum" sz="quarter" idx="12"/>
          </p:nvPr>
        </p:nvSpPr>
        <p:spPr>
          <a:xfrm>
            <a:off x="6172200" y="8631936"/>
            <a:ext cx="569214" cy="329184"/>
          </a:xfrm>
        </p:spPr>
        <p:txBody>
          <a:bodyPr/>
          <a:lstStyle/>
          <a:p>
            <a:fld id="{BD9E1700-E243-4969-9BCF-E0961B9B78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5BD2910-2150-49F6-A24A-2D2112EEC711}" type="datetimeFigureOut">
              <a:rPr lang="en-US" smtClean="0"/>
              <a:pPr/>
              <a:t>2/21/2014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D9E1700-E243-4969-9BCF-E0961B9B7830}" type="slidenum">
              <a:rPr lang="en-US" smtClean="0"/>
              <a:pPr/>
              <a:t>‹#›</a:t>
            </a:fld>
            <a:endParaRPr lang="en-US"/>
          </a:p>
        </p:txBody>
      </p:sp>
      <p:sp>
        <p:nvSpPr>
          <p:cNvPr id="8" name="Title 7"/>
          <p:cNvSpPr>
            <a:spLocks noGrp="1"/>
          </p:cNvSpPr>
          <p:nvPr>
            <p:ph type="title"/>
          </p:nvPr>
        </p:nvSpPr>
        <p:spPr>
          <a:xfrm>
            <a:off x="135356" y="3929447"/>
            <a:ext cx="6515100" cy="1579767"/>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226314" y="609600"/>
            <a:ext cx="6515100" cy="1121664"/>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5BD2910-2150-49F6-A24A-2D2112EEC711}" type="datetimeFigureOut">
              <a:rPr lang="en-US" smtClean="0"/>
              <a:pPr/>
              <a:t>2/21/2014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228600" y="7213600"/>
            <a:ext cx="6457950" cy="1176867"/>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5BD2910-2150-49F6-A24A-2D2112EEC711}"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172200" y="8636000"/>
            <a:ext cx="571500" cy="329184"/>
          </a:xfrm>
        </p:spPr>
        <p:txBody>
          <a:bodyPr/>
          <a:lstStyle/>
          <a:p>
            <a:fld id="{BD9E1700-E243-4969-9BCF-E0961B9B7830}" type="slidenum">
              <a:rPr lang="en-US" smtClean="0"/>
              <a:pPr/>
              <a:t>‹#›</a:t>
            </a:fld>
            <a:endParaRPr lang="en-US"/>
          </a:p>
        </p:txBody>
      </p:sp>
      <p:sp>
        <p:nvSpPr>
          <p:cNvPr id="11" name="Straight Connector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226314" y="609600"/>
            <a:ext cx="6515100" cy="1121664"/>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BD2910-2150-49F6-A24A-2D2112EEC711}" type="datetimeFigureOut">
              <a:rPr lang="en-US" smtClean="0"/>
              <a:pPr/>
              <a:t>2/21/2014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BD2910-2150-49F6-A24A-2D2112EEC711}" type="datetimeFigureOut">
              <a:rPr lang="en-US" smtClean="0"/>
              <a:pPr/>
              <a:t>2/21/2014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342900" y="7315200"/>
            <a:ext cx="6343650" cy="694267"/>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5BD2910-2150-49F6-A24A-2D2112EEC711}" type="datetimeFigureOut">
              <a:rPr lang="en-US" smtClean="0"/>
              <a:pPr/>
              <a:t>2/21/2014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E1700-E243-4969-9BCF-E0961B9B78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5BD2910-2150-49F6-A24A-2D2112EEC711}"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D9E1700-E243-4969-9BCF-E0961B9B7830}" type="slidenum">
              <a:rPr lang="en-US" smtClean="0"/>
              <a:pPr/>
              <a:t>‹#›</a:t>
            </a:fld>
            <a:endParaRPr lang="en-US"/>
          </a:p>
        </p:txBody>
      </p:sp>
      <p:sp>
        <p:nvSpPr>
          <p:cNvPr id="17" name="Title 16"/>
          <p:cNvSpPr>
            <a:spLocks noGrp="1"/>
          </p:cNvSpPr>
          <p:nvPr>
            <p:ph type="title"/>
          </p:nvPr>
        </p:nvSpPr>
        <p:spPr>
          <a:xfrm>
            <a:off x="285750" y="6658347"/>
            <a:ext cx="4400550" cy="696384"/>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75BD2910-2150-49F6-A24A-2D2112EEC711}" type="datetimeFigureOut">
              <a:rPr lang="en-US" smtClean="0"/>
              <a:pPr/>
              <a:t>2/21/2014</a:t>
            </a:fld>
            <a:endParaRPr lang="en-US"/>
          </a:p>
        </p:txBody>
      </p:sp>
      <p:sp>
        <p:nvSpPr>
          <p:cNvPr id="28" name="Footer Placeholder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BD9E1700-E243-4969-9BCF-E0961B9B7830}" type="slidenum">
              <a:rPr lang="en-US" smtClean="0"/>
              <a:pPr/>
              <a:t>‹#›</a:t>
            </a:fld>
            <a:endParaRPr lang="en-US"/>
          </a:p>
        </p:txBody>
      </p:sp>
      <p:sp>
        <p:nvSpPr>
          <p:cNvPr id="10" name="Title Placeholder 9"/>
          <p:cNvSpPr>
            <a:spLocks noGrp="1"/>
          </p:cNvSpPr>
          <p:nvPr>
            <p:ph type="title"/>
          </p:nvPr>
        </p:nvSpPr>
        <p:spPr>
          <a:xfrm>
            <a:off x="228600" y="609600"/>
            <a:ext cx="6515100" cy="11176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440" y="3124200"/>
            <a:ext cx="6135233" cy="740838"/>
          </a:xfrm>
        </p:spPr>
        <p:txBody>
          <a:bodyPr>
            <a:normAutofit/>
          </a:bodyPr>
          <a:lstStyle/>
          <a:p>
            <a:pPr algn="ctr"/>
            <a:r>
              <a:rPr lang="en-US" sz="1800" dirty="0" smtClean="0">
                <a:latin typeface="Cambria" pitchFamily="18" charset="0"/>
              </a:rPr>
              <a:t>The </a:t>
            </a:r>
            <a:r>
              <a:rPr lang="en-US" sz="1800" dirty="0" smtClean="0">
                <a:latin typeface="Cambria" pitchFamily="18" charset="0"/>
              </a:rPr>
              <a:t>beans, </a:t>
            </a:r>
            <a:r>
              <a:rPr lang="en-US" sz="1800" dirty="0" smtClean="0">
                <a:latin typeface="Cambria" pitchFamily="18" charset="0"/>
              </a:rPr>
              <a:t>like seeds, are different sizes. </a:t>
            </a:r>
            <a:endParaRPr lang="en-US" sz="1800" dirty="0" smtClean="0">
              <a:latin typeface="Cambria" pitchFamily="18" charset="0"/>
            </a:endParaRPr>
          </a:p>
          <a:p>
            <a:pPr algn="ctr"/>
            <a:r>
              <a:rPr lang="en-US" sz="1800" dirty="0" smtClean="0">
                <a:latin typeface="Cambria" pitchFamily="18" charset="0"/>
              </a:rPr>
              <a:t>Are </a:t>
            </a:r>
            <a:r>
              <a:rPr lang="en-US" sz="1800" dirty="0" smtClean="0">
                <a:latin typeface="Cambria" pitchFamily="18" charset="0"/>
              </a:rPr>
              <a:t>some marbles easier to pick up than others?</a:t>
            </a:r>
            <a:endParaRPr lang="en-US" sz="1800" dirty="0">
              <a:latin typeface="Cambria" pitchFamily="18" charset="0"/>
            </a:endParaRPr>
          </a:p>
        </p:txBody>
      </p:sp>
      <p:sp>
        <p:nvSpPr>
          <p:cNvPr id="6" name="TextBox 5"/>
          <p:cNvSpPr txBox="1"/>
          <p:nvPr/>
        </p:nvSpPr>
        <p:spPr>
          <a:xfrm>
            <a:off x="799012" y="393468"/>
            <a:ext cx="1376211" cy="646331"/>
          </a:xfrm>
          <a:prstGeom prst="rect">
            <a:avLst/>
          </a:prstGeom>
          <a:noFill/>
        </p:spPr>
        <p:txBody>
          <a:bodyPr wrap="none" rtlCol="0">
            <a:spAutoFit/>
          </a:bodyPr>
          <a:lstStyle/>
          <a:p>
            <a:r>
              <a:rPr lang="en-US" sz="3600" b="1" cap="small" dirty="0" smtClean="0">
                <a:latin typeface="Cambria" pitchFamily="18" charset="0"/>
              </a:rPr>
              <a:t>Beans</a:t>
            </a:r>
            <a:endParaRPr lang="en-US" sz="3600" b="1" cap="small" dirty="0">
              <a:latin typeface="Cambria"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rot="5400000">
            <a:off x="4662080" y="1273563"/>
            <a:ext cx="1956939" cy="1464475"/>
          </a:xfrm>
          <a:prstGeom prst="rect">
            <a:avLst/>
          </a:prstGeom>
          <a:noFill/>
          <a:ln w="9525">
            <a:solidFill>
              <a:schemeClr val="tx2">
                <a:lumMod val="60000"/>
                <a:lumOff val="40000"/>
              </a:schemeClr>
            </a:solidFill>
            <a:miter lim="800000"/>
            <a:headEnd/>
            <a:tailEnd/>
          </a:ln>
        </p:spPr>
      </p:pic>
      <p:sp>
        <p:nvSpPr>
          <p:cNvPr id="8" name="TextBox 7"/>
          <p:cNvSpPr txBox="1"/>
          <p:nvPr/>
        </p:nvSpPr>
        <p:spPr>
          <a:xfrm>
            <a:off x="4837612" y="393468"/>
            <a:ext cx="1297150" cy="646331"/>
          </a:xfrm>
          <a:prstGeom prst="rect">
            <a:avLst/>
          </a:prstGeom>
          <a:noFill/>
        </p:spPr>
        <p:txBody>
          <a:bodyPr wrap="none" rtlCol="0">
            <a:spAutoFit/>
          </a:bodyPr>
          <a:lstStyle/>
          <a:p>
            <a:r>
              <a:rPr lang="en-US" sz="3600" b="1" cap="small" dirty="0" smtClean="0">
                <a:latin typeface="Cambria" pitchFamily="18" charset="0"/>
              </a:rPr>
              <a:t>Seeds</a:t>
            </a:r>
            <a:endParaRPr lang="en-US" sz="3600" b="1" cap="small" dirty="0">
              <a:latin typeface="Cambria" pitchFamily="18" charset="0"/>
            </a:endParaRPr>
          </a:p>
        </p:txBody>
      </p:sp>
      <p:sp>
        <p:nvSpPr>
          <p:cNvPr id="9" name="Equal 8"/>
          <p:cNvSpPr/>
          <p:nvPr/>
        </p:nvSpPr>
        <p:spPr>
          <a:xfrm>
            <a:off x="3470168" y="1568437"/>
            <a:ext cx="914400" cy="685800"/>
          </a:xfrm>
          <a:prstGeom prst="mathEqual">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2" descr="https://encrypted-tbn2.gstatic.com/images?q=tbn:ANd9GcSPCHNg0W3J6yy-b28xCOue0L1m9vKQ4eIkXdDF1fjGD0UsYZZ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01" y="1039799"/>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95873" y="7696200"/>
            <a:ext cx="6477000" cy="965200"/>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r>
              <a:rPr lang="en-US" sz="1800" smtClean="0">
                <a:latin typeface="Cambria" pitchFamily="18" charset="0"/>
              </a:rPr>
              <a:t>Have you ever seen ponds that look green in the summer? That is green algae floating on the surface. Some birds have beaks that can scoop up this floating food source.</a:t>
            </a:r>
            <a:endParaRPr lang="en-US" sz="1800" dirty="0">
              <a:latin typeface="Cambria" pitchFamily="18" charset="0"/>
            </a:endParaRPr>
          </a:p>
        </p:txBody>
      </p:sp>
      <p:sp>
        <p:nvSpPr>
          <p:cNvPr id="11" name="TextBox 10"/>
          <p:cNvSpPr txBox="1"/>
          <p:nvPr/>
        </p:nvSpPr>
        <p:spPr>
          <a:xfrm>
            <a:off x="184669" y="4582576"/>
            <a:ext cx="2694291" cy="646331"/>
          </a:xfrm>
          <a:prstGeom prst="rect">
            <a:avLst/>
          </a:prstGeom>
          <a:noFill/>
        </p:spPr>
        <p:txBody>
          <a:bodyPr wrap="square" rtlCol="0" anchor="ctr">
            <a:spAutoFit/>
          </a:bodyPr>
          <a:lstStyle/>
          <a:p>
            <a:pPr algn="ctr"/>
            <a:r>
              <a:rPr lang="en-US" sz="3600" b="1" cap="small" dirty="0" smtClean="0">
                <a:latin typeface="Cambria" pitchFamily="18" charset="0"/>
              </a:rPr>
              <a:t>Confetti</a:t>
            </a:r>
            <a:endParaRPr lang="en-US" sz="3600" b="1" cap="small" dirty="0">
              <a:latin typeface="Cambria" pitchFamily="18" charset="0"/>
            </a:endParaRPr>
          </a:p>
        </p:txBody>
      </p:sp>
      <p:sp>
        <p:nvSpPr>
          <p:cNvPr id="12" name="TextBox 11"/>
          <p:cNvSpPr txBox="1"/>
          <p:nvPr/>
        </p:nvSpPr>
        <p:spPr>
          <a:xfrm>
            <a:off x="4357807" y="5520207"/>
            <a:ext cx="1372363" cy="646331"/>
          </a:xfrm>
          <a:prstGeom prst="rect">
            <a:avLst/>
          </a:prstGeom>
          <a:noFill/>
        </p:spPr>
        <p:txBody>
          <a:bodyPr wrap="none" rtlCol="0" anchor="ctr">
            <a:spAutoFit/>
          </a:bodyPr>
          <a:lstStyle/>
          <a:p>
            <a:r>
              <a:rPr lang="en-US" sz="3600" b="1" cap="small" dirty="0" smtClean="0">
                <a:latin typeface="Cambria" pitchFamily="18" charset="0"/>
              </a:rPr>
              <a:t>Algae</a:t>
            </a:r>
            <a:endParaRPr lang="en-US" sz="3600" b="1" cap="small" dirty="0">
              <a:latin typeface="Cambria" pitchFamily="18" charset="0"/>
            </a:endParaRPr>
          </a:p>
        </p:txBody>
      </p:sp>
      <p:sp>
        <p:nvSpPr>
          <p:cNvPr id="13" name="Equal 12"/>
          <p:cNvSpPr/>
          <p:nvPr/>
        </p:nvSpPr>
        <p:spPr>
          <a:xfrm>
            <a:off x="3108091" y="6172200"/>
            <a:ext cx="914400" cy="685800"/>
          </a:xfrm>
          <a:prstGeom prst="mathEqual">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3"/>
          <p:cNvPicPr>
            <a:picLocks noChangeAspect="1" noChangeArrowheads="1"/>
          </p:cNvPicPr>
          <p:nvPr/>
        </p:nvPicPr>
        <p:blipFill>
          <a:blip r:embed="rId4" cstate="print"/>
          <a:srcRect/>
          <a:stretch>
            <a:fillRect/>
          </a:stretch>
        </p:blipFill>
        <p:spPr bwMode="auto">
          <a:xfrm>
            <a:off x="4181580" y="6172200"/>
            <a:ext cx="1791323" cy="1340640"/>
          </a:xfrm>
          <a:prstGeom prst="rect">
            <a:avLst/>
          </a:prstGeom>
          <a:noFill/>
          <a:ln w="9525">
            <a:solidFill>
              <a:schemeClr val="tx2">
                <a:lumMod val="60000"/>
                <a:lumOff val="40000"/>
              </a:schemeClr>
            </a:solidFill>
            <a:miter lim="800000"/>
            <a:headEnd/>
            <a:tailEnd/>
          </a:ln>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06" y="5228907"/>
            <a:ext cx="2572386" cy="257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993" y="3429000"/>
            <a:ext cx="6096000" cy="965200"/>
          </a:xfrm>
        </p:spPr>
        <p:txBody>
          <a:bodyPr>
            <a:noAutofit/>
          </a:bodyPr>
          <a:lstStyle/>
          <a:p>
            <a:pPr algn="ctr"/>
            <a:r>
              <a:rPr lang="en-US" sz="1800" dirty="0" smtClean="0">
                <a:latin typeface="Cambria" pitchFamily="18" charset="0"/>
              </a:rPr>
              <a:t>Some insects lay their eggs in trees. The eggs hatch into larvae which then develop into adults. Birds that can bore into the wood can eat these insects.</a:t>
            </a:r>
            <a:endParaRPr lang="en-US" sz="1800" dirty="0">
              <a:latin typeface="Cambria" pitchFamily="18" charset="0"/>
            </a:endParaRPr>
          </a:p>
        </p:txBody>
      </p:sp>
      <p:sp>
        <p:nvSpPr>
          <p:cNvPr id="6" name="TextBox 5"/>
          <p:cNvSpPr txBox="1"/>
          <p:nvPr/>
        </p:nvSpPr>
        <p:spPr>
          <a:xfrm>
            <a:off x="177336" y="304800"/>
            <a:ext cx="3320657" cy="646331"/>
          </a:xfrm>
          <a:prstGeom prst="rect">
            <a:avLst/>
          </a:prstGeom>
          <a:noFill/>
        </p:spPr>
        <p:txBody>
          <a:bodyPr wrap="square" rtlCol="0" anchor="ctr">
            <a:spAutoFit/>
          </a:bodyPr>
          <a:lstStyle/>
          <a:p>
            <a:pPr algn="ctr"/>
            <a:r>
              <a:rPr lang="en-US" sz="3600" b="1" cap="small" dirty="0" smtClean="0">
                <a:latin typeface="Cambria" pitchFamily="18" charset="0"/>
              </a:rPr>
              <a:t>Marshmallows</a:t>
            </a:r>
            <a:endParaRPr lang="en-US" sz="3600" b="1" cap="small" dirty="0">
              <a:latin typeface="Cambria" pitchFamily="18" charset="0"/>
            </a:endParaRPr>
          </a:p>
        </p:txBody>
      </p:sp>
      <p:sp>
        <p:nvSpPr>
          <p:cNvPr id="8" name="TextBox 7"/>
          <p:cNvSpPr txBox="1"/>
          <p:nvPr/>
        </p:nvSpPr>
        <p:spPr>
          <a:xfrm>
            <a:off x="3617422" y="304800"/>
            <a:ext cx="3165653" cy="646331"/>
          </a:xfrm>
          <a:prstGeom prst="rect">
            <a:avLst/>
          </a:prstGeom>
          <a:noFill/>
        </p:spPr>
        <p:txBody>
          <a:bodyPr wrap="square" rtlCol="0" anchor="ctr">
            <a:spAutoFit/>
          </a:bodyPr>
          <a:lstStyle/>
          <a:p>
            <a:pPr algn="ctr"/>
            <a:r>
              <a:rPr lang="en-US" sz="3600" b="1" cap="small" dirty="0" smtClean="0">
                <a:latin typeface="Cambria" pitchFamily="18" charset="0"/>
              </a:rPr>
              <a:t>Insect Larvae</a:t>
            </a:r>
            <a:endParaRPr lang="en-US" sz="3600" b="1" cap="small" dirty="0">
              <a:latin typeface="Cambria" pitchFamily="18" charset="0"/>
            </a:endParaRPr>
          </a:p>
        </p:txBody>
      </p:sp>
      <p:sp>
        <p:nvSpPr>
          <p:cNvPr id="9" name="Equal 8"/>
          <p:cNvSpPr/>
          <p:nvPr/>
        </p:nvSpPr>
        <p:spPr>
          <a:xfrm>
            <a:off x="2942706" y="1832152"/>
            <a:ext cx="734291" cy="685800"/>
          </a:xfrm>
          <a:prstGeom prst="mathEqual">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930309" y="1095298"/>
            <a:ext cx="1814713" cy="2159508"/>
          </a:xfrm>
          <a:prstGeom prst="rect">
            <a:avLst/>
          </a:prstGeom>
          <a:noFill/>
          <a:ln w="9525">
            <a:solidFill>
              <a:schemeClr val="tx2">
                <a:lumMod val="60000"/>
                <a:lumOff val="40000"/>
              </a:schemeClr>
            </a:solid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rot="16200000">
            <a:off x="4120497" y="1066800"/>
            <a:ext cx="2159507" cy="2216505"/>
          </a:xfrm>
          <a:prstGeom prst="rect">
            <a:avLst/>
          </a:prstGeom>
          <a:noFill/>
          <a:ln w="9525">
            <a:solidFill>
              <a:schemeClr val="tx2">
                <a:lumMod val="60000"/>
                <a:lumOff val="40000"/>
              </a:schemeClr>
            </a:solidFill>
            <a:miter lim="800000"/>
            <a:headEnd/>
            <a:tailEnd/>
          </a:ln>
          <a:scene3d>
            <a:camera prst="orthographicFront">
              <a:rot lat="0" lon="0" rev="5400000"/>
            </a:camera>
            <a:lightRig rig="threePt" dir="t"/>
          </a:scene3d>
        </p:spPr>
      </p:pic>
      <p:sp>
        <p:nvSpPr>
          <p:cNvPr id="10" name="Subtitle 2"/>
          <p:cNvSpPr txBox="1">
            <a:spLocks/>
          </p:cNvSpPr>
          <p:nvPr/>
        </p:nvSpPr>
        <p:spPr>
          <a:xfrm>
            <a:off x="212943" y="7468021"/>
            <a:ext cx="6477000" cy="914400"/>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r>
              <a:rPr lang="en-US" sz="1800" smtClean="0">
                <a:latin typeface="Cambria" pitchFamily="18" charset="0"/>
              </a:rPr>
              <a:t>Nectar is a sugary liquid produced by plants to attract pollinators. Some birds have special beaks and tongues that help them ‘drink’ the nectar from flowers.</a:t>
            </a:r>
            <a:endParaRPr lang="en-US" sz="1800" dirty="0">
              <a:latin typeface="Cambria" pitchFamily="18" charset="0"/>
            </a:endParaRPr>
          </a:p>
        </p:txBody>
      </p:sp>
      <p:sp>
        <p:nvSpPr>
          <p:cNvPr id="11" name="TextBox 10"/>
          <p:cNvSpPr txBox="1"/>
          <p:nvPr/>
        </p:nvSpPr>
        <p:spPr>
          <a:xfrm>
            <a:off x="55253" y="4522219"/>
            <a:ext cx="3549256" cy="646331"/>
          </a:xfrm>
          <a:prstGeom prst="rect">
            <a:avLst/>
          </a:prstGeom>
          <a:noFill/>
        </p:spPr>
        <p:txBody>
          <a:bodyPr wrap="square" rtlCol="0" anchor="ctr">
            <a:spAutoFit/>
          </a:bodyPr>
          <a:lstStyle/>
          <a:p>
            <a:pPr algn="ctr"/>
            <a:r>
              <a:rPr lang="en-US" sz="3600" b="1" cap="small" dirty="0" smtClean="0">
                <a:latin typeface="Cambria" pitchFamily="18" charset="0"/>
              </a:rPr>
              <a:t>Colored Water</a:t>
            </a:r>
            <a:endParaRPr lang="en-US" sz="3600" b="1" cap="small" dirty="0">
              <a:latin typeface="Cambria" pitchFamily="18" charset="0"/>
            </a:endParaRPr>
          </a:p>
        </p:txBody>
      </p:sp>
      <p:sp>
        <p:nvSpPr>
          <p:cNvPr id="12" name="TextBox 11"/>
          <p:cNvSpPr txBox="1"/>
          <p:nvPr/>
        </p:nvSpPr>
        <p:spPr>
          <a:xfrm>
            <a:off x="3601270" y="4522219"/>
            <a:ext cx="3308743" cy="646331"/>
          </a:xfrm>
          <a:prstGeom prst="rect">
            <a:avLst/>
          </a:prstGeom>
          <a:noFill/>
        </p:spPr>
        <p:txBody>
          <a:bodyPr wrap="square" rtlCol="0" anchor="ctr">
            <a:spAutoFit/>
          </a:bodyPr>
          <a:lstStyle/>
          <a:p>
            <a:pPr algn="ctr"/>
            <a:r>
              <a:rPr lang="en-US" sz="3600" b="1" cap="small" dirty="0" smtClean="0">
                <a:latin typeface="Cambria" pitchFamily="18" charset="0"/>
              </a:rPr>
              <a:t>Flower Nectar</a:t>
            </a:r>
            <a:endParaRPr lang="en-US" sz="3600" b="1" cap="small" dirty="0">
              <a:latin typeface="Cambria" pitchFamily="18" charset="0"/>
            </a:endParaRPr>
          </a:p>
        </p:txBody>
      </p:sp>
      <p:sp>
        <p:nvSpPr>
          <p:cNvPr id="13" name="Equal 12"/>
          <p:cNvSpPr/>
          <p:nvPr/>
        </p:nvSpPr>
        <p:spPr>
          <a:xfrm>
            <a:off x="3385492" y="5967848"/>
            <a:ext cx="734291" cy="685800"/>
          </a:xfrm>
          <a:prstGeom prst="mathEqual">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4"/>
          <p:cNvPicPr>
            <a:picLocks noChangeAspect="1" noChangeArrowheads="1"/>
          </p:cNvPicPr>
          <p:nvPr/>
        </p:nvPicPr>
        <p:blipFill>
          <a:blip r:embed="rId4" cstate="print"/>
          <a:srcRect/>
          <a:stretch>
            <a:fillRect/>
          </a:stretch>
        </p:blipFill>
        <p:spPr bwMode="auto">
          <a:xfrm>
            <a:off x="919777" y="5369750"/>
            <a:ext cx="1825245" cy="1881997"/>
          </a:xfrm>
          <a:prstGeom prst="rect">
            <a:avLst/>
          </a:prstGeom>
          <a:noFill/>
          <a:ln w="9525">
            <a:solidFill>
              <a:schemeClr val="tx2">
                <a:lumMod val="60000"/>
                <a:lumOff val="40000"/>
              </a:schemeClr>
            </a:solidFill>
            <a:miter lim="800000"/>
            <a:headEnd/>
            <a:tailEnd/>
          </a:ln>
        </p:spPr>
      </p:pic>
      <p:pic>
        <p:nvPicPr>
          <p:cNvPr id="15" name="Picture 6"/>
          <p:cNvPicPr>
            <a:picLocks noChangeAspect="1" noChangeArrowheads="1"/>
          </p:cNvPicPr>
          <p:nvPr/>
        </p:nvPicPr>
        <p:blipFill>
          <a:blip r:embed="rId5" cstate="print"/>
          <a:srcRect/>
          <a:stretch>
            <a:fillRect/>
          </a:stretch>
        </p:blipFill>
        <p:spPr bwMode="auto">
          <a:xfrm>
            <a:off x="4860765" y="5369750"/>
            <a:ext cx="1566976" cy="1906183"/>
          </a:xfrm>
          <a:prstGeom prst="rect">
            <a:avLst/>
          </a:prstGeom>
          <a:noFill/>
          <a:ln w="9525">
            <a:solidFill>
              <a:schemeClr val="tx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9447" y="4572000"/>
            <a:ext cx="6477000" cy="914400"/>
          </a:xfrm>
        </p:spPr>
        <p:txBody>
          <a:bodyPr>
            <a:noAutofit/>
          </a:bodyPr>
          <a:lstStyle/>
          <a:p>
            <a:pPr algn="ctr"/>
            <a:r>
              <a:rPr lang="en-US" sz="1800" dirty="0" smtClean="0">
                <a:latin typeface="Cambria" pitchFamily="18" charset="0"/>
              </a:rPr>
              <a:t>Worms live in the dirt, and many insects crawl around on the ground under plants. What type of beak would a bird need to catch both insects AND worms?</a:t>
            </a:r>
            <a:endParaRPr lang="en-US" sz="1800" dirty="0">
              <a:latin typeface="Cambria" pitchFamily="18" charset="0"/>
            </a:endParaRPr>
          </a:p>
        </p:txBody>
      </p:sp>
      <p:sp>
        <p:nvSpPr>
          <p:cNvPr id="6" name="TextBox 5"/>
          <p:cNvSpPr txBox="1"/>
          <p:nvPr/>
        </p:nvSpPr>
        <p:spPr>
          <a:xfrm>
            <a:off x="-152400" y="464403"/>
            <a:ext cx="3581400" cy="646331"/>
          </a:xfrm>
          <a:prstGeom prst="rect">
            <a:avLst/>
          </a:prstGeom>
          <a:noFill/>
        </p:spPr>
        <p:txBody>
          <a:bodyPr wrap="square" rtlCol="0" anchor="ctr">
            <a:spAutoFit/>
          </a:bodyPr>
          <a:lstStyle/>
          <a:p>
            <a:pPr algn="ctr"/>
            <a:r>
              <a:rPr lang="en-US" sz="3600" b="1" cap="small" dirty="0" smtClean="0">
                <a:latin typeface="Cambria" pitchFamily="18" charset="0"/>
              </a:rPr>
              <a:t>Dry Pasta</a:t>
            </a:r>
            <a:endParaRPr lang="en-US" sz="3600" b="1" cap="small" dirty="0">
              <a:latin typeface="Cambria" pitchFamily="18" charset="0"/>
            </a:endParaRPr>
          </a:p>
        </p:txBody>
      </p:sp>
      <p:sp>
        <p:nvSpPr>
          <p:cNvPr id="8" name="TextBox 7"/>
          <p:cNvSpPr txBox="1"/>
          <p:nvPr/>
        </p:nvSpPr>
        <p:spPr>
          <a:xfrm>
            <a:off x="3687517" y="567154"/>
            <a:ext cx="3170483" cy="1200329"/>
          </a:xfrm>
          <a:prstGeom prst="rect">
            <a:avLst/>
          </a:prstGeom>
          <a:noFill/>
        </p:spPr>
        <p:txBody>
          <a:bodyPr wrap="square" rtlCol="0" anchor="ctr">
            <a:spAutoFit/>
          </a:bodyPr>
          <a:lstStyle/>
          <a:p>
            <a:pPr algn="ctr"/>
            <a:r>
              <a:rPr lang="en-US" sz="3600" b="1" cap="small" dirty="0" smtClean="0">
                <a:latin typeface="Cambria" pitchFamily="18" charset="0"/>
              </a:rPr>
              <a:t>Insects </a:t>
            </a:r>
            <a:endParaRPr lang="en-US" sz="3600" b="1" cap="small" dirty="0" smtClean="0">
              <a:latin typeface="Cambria" pitchFamily="18" charset="0"/>
            </a:endParaRPr>
          </a:p>
          <a:p>
            <a:pPr algn="ctr"/>
            <a:r>
              <a:rPr lang="en-US" sz="3600" b="1" cap="small" dirty="0" smtClean="0">
                <a:latin typeface="Cambria" pitchFamily="18" charset="0"/>
              </a:rPr>
              <a:t>&amp; Worms</a:t>
            </a:r>
            <a:endParaRPr lang="en-US" sz="3600" b="1" cap="small" dirty="0">
              <a:latin typeface="Cambria" pitchFamily="18" charset="0"/>
            </a:endParaRPr>
          </a:p>
        </p:txBody>
      </p:sp>
      <p:sp>
        <p:nvSpPr>
          <p:cNvPr id="9" name="Equal 8"/>
          <p:cNvSpPr/>
          <p:nvPr/>
        </p:nvSpPr>
        <p:spPr>
          <a:xfrm>
            <a:off x="2971800" y="2895600"/>
            <a:ext cx="914400" cy="685800"/>
          </a:xfrm>
          <a:prstGeom prst="mathEqual">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129417" y="1215480"/>
            <a:ext cx="1508883" cy="1104006"/>
          </a:xfrm>
          <a:prstGeom prst="rect">
            <a:avLst/>
          </a:prstGeom>
          <a:noFill/>
          <a:ln w="9525">
            <a:solidFill>
              <a:schemeClr val="tx2">
                <a:lumMod val="60000"/>
                <a:lumOff val="40000"/>
              </a:schemeClr>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1042621" y="2456688"/>
            <a:ext cx="1929179" cy="1277112"/>
          </a:xfrm>
          <a:prstGeom prst="rect">
            <a:avLst/>
          </a:prstGeom>
          <a:noFill/>
          <a:ln w="9525">
            <a:solidFill>
              <a:schemeClr val="tx2">
                <a:lumMod val="60000"/>
                <a:lumOff val="40000"/>
              </a:schemeClr>
            </a:solid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4187130" y="1724534"/>
            <a:ext cx="1757164" cy="1600200"/>
          </a:xfrm>
          <a:prstGeom prst="rect">
            <a:avLst/>
          </a:prstGeom>
          <a:noFill/>
          <a:ln w="9525">
            <a:solidFill>
              <a:schemeClr val="tx2">
                <a:lumMod val="60000"/>
                <a:lumOff val="40000"/>
              </a:schemeClr>
            </a:solidFill>
            <a:miter lim="800000"/>
            <a:headEnd/>
            <a:tailEnd/>
          </a:ln>
        </p:spPr>
      </p:pic>
      <p:pic>
        <p:nvPicPr>
          <p:cNvPr id="4105" name="Picture 9"/>
          <p:cNvPicPr>
            <a:picLocks noChangeAspect="1" noChangeArrowheads="1"/>
          </p:cNvPicPr>
          <p:nvPr/>
        </p:nvPicPr>
        <p:blipFill>
          <a:blip r:embed="rId5" cstate="print"/>
          <a:srcRect/>
          <a:stretch>
            <a:fillRect/>
          </a:stretch>
        </p:blipFill>
        <p:spPr bwMode="auto">
          <a:xfrm>
            <a:off x="4355193" y="3581400"/>
            <a:ext cx="2189467" cy="825774"/>
          </a:xfrm>
          <a:prstGeom prst="rect">
            <a:avLst/>
          </a:prstGeom>
          <a:noFill/>
          <a:ln w="9525">
            <a:solidFill>
              <a:schemeClr val="tx2">
                <a:lumMod val="60000"/>
                <a:lumOff val="40000"/>
              </a:schemeClr>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171</TotalTime>
  <Words>163</Words>
  <Application>Microsoft Office PowerPoint</Application>
  <PresentationFormat>On-screen Show (4:3)</PresentationFormat>
  <Paragraphs>17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Trek</vt:lpstr>
      <vt:lpstr>PowerPoint Presentation</vt:lpstr>
      <vt:lpstr>PowerPoint Presentation</vt:lpstr>
      <vt:lpstr>PowerPoint Presentation</vt:lpstr>
    </vt:vector>
  </TitlesOfParts>
  <Company>eMachines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eMachines Customer</dc:creator>
  <cp:lastModifiedBy>Rebecca Ressl</cp:lastModifiedBy>
  <cp:revision>22</cp:revision>
  <dcterms:created xsi:type="dcterms:W3CDTF">2012-04-11T13:07:56Z</dcterms:created>
  <dcterms:modified xsi:type="dcterms:W3CDTF">2014-02-21T22:54:14Z</dcterms:modified>
</cp:coreProperties>
</file>